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1" r:id="rId3"/>
    <p:sldId id="262" r:id="rId4"/>
    <p:sldId id="257" r:id="rId5"/>
    <p:sldId id="258" r:id="rId6"/>
    <p:sldId id="264" r:id="rId7"/>
    <p:sldId id="266" r:id="rId8"/>
    <p:sldId id="263" r:id="rId9"/>
    <p:sldId id="259" r:id="rId10"/>
    <p:sldId id="260"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64521D-0A22-4314-A88C-F343A96DAA0F}" type="datetimeFigureOut">
              <a:rPr lang="en-US" smtClean="0"/>
              <a:pPr/>
              <a:t>10/1/2009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5ED149-C9BD-4801-944A-12F9C17487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5ED149-C9BD-4801-944A-12F9C17487D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5ED149-C9BD-4801-944A-12F9C17487D0}"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FF48417-EFD9-49E9-9E99-20951E2C68EB}" type="datetimeFigureOut">
              <a:rPr lang="en-US" smtClean="0"/>
              <a:pPr/>
              <a:t>10/1/2009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633EBCF-8828-4A93-91D7-35E16297B1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F48417-EFD9-49E9-9E99-20951E2C68EB}" type="datetimeFigureOut">
              <a:rPr lang="en-US" smtClean="0"/>
              <a:pPr/>
              <a:t>10/1/2009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33EBCF-8828-4A93-91D7-35E16297B1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F48417-EFD9-49E9-9E99-20951E2C68EB}" type="datetimeFigureOut">
              <a:rPr lang="en-US" smtClean="0"/>
              <a:pPr/>
              <a:t>10/1/2009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33EBCF-8828-4A93-91D7-35E16297B1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F48417-EFD9-49E9-9E99-20951E2C68EB}" type="datetimeFigureOut">
              <a:rPr lang="en-US" smtClean="0"/>
              <a:pPr/>
              <a:t>10/1/2009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33EBCF-8828-4A93-91D7-35E16297B1B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FF48417-EFD9-49E9-9E99-20951E2C68EB}" type="datetimeFigureOut">
              <a:rPr lang="en-US" smtClean="0"/>
              <a:pPr/>
              <a:t>10/1/2009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33EBCF-8828-4A93-91D7-35E16297B1B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F48417-EFD9-49E9-9E99-20951E2C68EB}" type="datetimeFigureOut">
              <a:rPr lang="en-US" smtClean="0"/>
              <a:pPr/>
              <a:t>10/1/2009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33EBCF-8828-4A93-91D7-35E16297B1B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FF48417-EFD9-49E9-9E99-20951E2C68EB}" type="datetimeFigureOut">
              <a:rPr lang="en-US" smtClean="0"/>
              <a:pPr/>
              <a:t>10/1/2009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633EBCF-8828-4A93-91D7-35E16297B1B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FF48417-EFD9-49E9-9E99-20951E2C68EB}" type="datetimeFigureOut">
              <a:rPr lang="en-US" smtClean="0"/>
              <a:pPr/>
              <a:t>10/1/2009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633EBCF-8828-4A93-91D7-35E16297B1B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FF48417-EFD9-49E9-9E99-20951E2C68EB}" type="datetimeFigureOut">
              <a:rPr lang="en-US" smtClean="0"/>
              <a:pPr/>
              <a:t>10/1/2009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633EBCF-8828-4A93-91D7-35E16297B1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FF48417-EFD9-49E9-9E99-20951E2C68EB}" type="datetimeFigureOut">
              <a:rPr lang="en-US" smtClean="0"/>
              <a:pPr/>
              <a:t>10/1/2009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33EBCF-8828-4A93-91D7-35E16297B1B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FF48417-EFD9-49E9-9E99-20951E2C68EB}" type="datetimeFigureOut">
              <a:rPr lang="en-US" smtClean="0"/>
              <a:pPr/>
              <a:t>10/1/2009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633EBCF-8828-4A93-91D7-35E16297B1B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FF48417-EFD9-49E9-9E99-20951E2C68EB}" type="datetimeFigureOut">
              <a:rPr lang="en-US" smtClean="0"/>
              <a:pPr/>
              <a:t>10/1/2009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633EBCF-8828-4A93-91D7-35E16297B1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772400" cy="1829761"/>
          </a:xfrm>
        </p:spPr>
        <p:txBody>
          <a:bodyPr>
            <a:normAutofit fontScale="90000"/>
          </a:bodyPr>
          <a:lstStyle/>
          <a:p>
            <a:pPr algn="ctr"/>
            <a:r>
              <a:rPr lang="en-US" dirty="0" smtClean="0"/>
              <a:t>San Francisco </a:t>
            </a:r>
            <a:br>
              <a:rPr lang="en-US" dirty="0" smtClean="0"/>
            </a:br>
            <a:r>
              <a:rPr lang="en-US" dirty="0" smtClean="0"/>
              <a:t>HIV Health Services </a:t>
            </a:r>
            <a:br>
              <a:rPr lang="en-US" dirty="0" smtClean="0"/>
            </a:br>
            <a:r>
              <a:rPr lang="en-US" dirty="0" smtClean="0"/>
              <a:t>Planning Council</a:t>
            </a:r>
            <a:endParaRPr lang="en-US" dirty="0"/>
          </a:p>
        </p:txBody>
      </p:sp>
      <p:sp>
        <p:nvSpPr>
          <p:cNvPr id="3" name="Subtitle 2"/>
          <p:cNvSpPr>
            <a:spLocks noGrp="1"/>
          </p:cNvSpPr>
          <p:nvPr>
            <p:ph type="subTitle" idx="1"/>
          </p:nvPr>
        </p:nvSpPr>
        <p:spPr>
          <a:xfrm>
            <a:off x="762000" y="3048000"/>
            <a:ext cx="7772400" cy="1905000"/>
          </a:xfrm>
        </p:spPr>
        <p:txBody>
          <a:bodyPr>
            <a:normAutofit fontScale="92500" lnSpcReduction="10000"/>
          </a:bodyPr>
          <a:lstStyle/>
          <a:p>
            <a:pPr algn="ctr"/>
            <a:r>
              <a:rPr lang="en-US" dirty="0" smtClean="0"/>
              <a:t>Description of the Council</a:t>
            </a:r>
          </a:p>
          <a:p>
            <a:pPr algn="ctr"/>
            <a:r>
              <a:rPr lang="en-US" dirty="0" smtClean="0"/>
              <a:t>History, Authority, Structure</a:t>
            </a:r>
          </a:p>
          <a:p>
            <a:pPr algn="ctr"/>
            <a:r>
              <a:rPr lang="en-US" sz="2400" dirty="0" smtClean="0"/>
              <a:t>Presentation to the Joint HHSPC/HPPC Councils Meeting</a:t>
            </a:r>
          </a:p>
          <a:p>
            <a:pPr algn="ctr"/>
            <a:r>
              <a:rPr lang="en-US" sz="2400" dirty="0" smtClean="0"/>
              <a:t>October 8, 2009</a:t>
            </a:r>
          </a:p>
          <a:p>
            <a:pPr algn="ctr"/>
            <a:r>
              <a:rPr lang="en-US" sz="2400" dirty="0" smtClean="0"/>
              <a:t>Mark Molnar, HHSPC Co-Chair</a:t>
            </a:r>
          </a:p>
          <a:p>
            <a:pPr algn="ctr"/>
            <a:endParaRPr lang="en-US" sz="2400" dirty="0" smtClean="0"/>
          </a:p>
          <a:p>
            <a:pPr algn="ct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52400"/>
            <a:ext cx="7481776" cy="457200"/>
          </a:xfrm>
        </p:spPr>
        <p:txBody>
          <a:bodyPr>
            <a:normAutofit fontScale="90000"/>
          </a:bodyPr>
          <a:lstStyle/>
          <a:p>
            <a:pPr algn="ctr"/>
            <a:r>
              <a:rPr lang="en-US" sz="3200" dirty="0" smtClean="0"/>
              <a:t>Roles of </a:t>
            </a:r>
            <a:br>
              <a:rPr lang="en-US" sz="3200" dirty="0" smtClean="0"/>
            </a:br>
            <a:r>
              <a:rPr lang="en-US" sz="3200" dirty="0" smtClean="0"/>
              <a:t>Grantee (SF DPH) and Planning Council</a:t>
            </a:r>
            <a:endParaRPr lang="en-US" sz="3200" dirty="0"/>
          </a:p>
        </p:txBody>
      </p:sp>
      <p:sp>
        <p:nvSpPr>
          <p:cNvPr id="6" name="Text Placeholder 5"/>
          <p:cNvSpPr>
            <a:spLocks noGrp="1"/>
          </p:cNvSpPr>
          <p:nvPr>
            <p:ph type="body" idx="2"/>
          </p:nvPr>
        </p:nvSpPr>
        <p:spPr/>
        <p:txBody>
          <a:bodyPr/>
          <a:lstStyle/>
          <a:p>
            <a:pPr algn="l"/>
            <a:endParaRPr lang="en-US" dirty="0"/>
          </a:p>
        </p:txBody>
      </p:sp>
      <p:graphicFrame>
        <p:nvGraphicFramePr>
          <p:cNvPr id="5" name="Content Placeholder 4"/>
          <p:cNvGraphicFramePr>
            <a:graphicFrameLocks noGrp="1"/>
          </p:cNvGraphicFramePr>
          <p:nvPr>
            <p:ph sz="half" idx="1"/>
          </p:nvPr>
        </p:nvGraphicFramePr>
        <p:xfrm>
          <a:off x="1066800" y="1145319"/>
          <a:ext cx="7327899" cy="3906487"/>
        </p:xfrm>
        <a:graphic>
          <a:graphicData uri="http://schemas.openxmlformats.org/drawingml/2006/table">
            <a:tbl>
              <a:tblPr firstRow="1" bandRow="1">
                <a:tableStyleId>{5C22544A-7EE6-4342-B048-85BDC9FD1C3A}</a:tableStyleId>
              </a:tblPr>
              <a:tblGrid>
                <a:gridCol w="2442633"/>
                <a:gridCol w="2442633"/>
                <a:gridCol w="2442633"/>
              </a:tblGrid>
              <a:tr h="119211">
                <a:tc gridSpan="3">
                  <a:txBody>
                    <a:bodyPr/>
                    <a:lstStyle/>
                    <a:p>
                      <a:pPr marL="0" marR="0" algn="ctr">
                        <a:lnSpc>
                          <a:spcPct val="115000"/>
                        </a:lnSpc>
                        <a:spcBef>
                          <a:spcPts val="0"/>
                        </a:spcBef>
                        <a:spcAft>
                          <a:spcPts val="0"/>
                        </a:spcAft>
                      </a:pPr>
                      <a:r>
                        <a:rPr lang="en-US" sz="1000" b="1" dirty="0">
                          <a:solidFill>
                            <a:srgbClr val="000000"/>
                          </a:solidFill>
                          <a:latin typeface="Arial"/>
                          <a:ea typeface="Times New Roman"/>
                          <a:cs typeface="Times New Roman"/>
                        </a:rPr>
                        <a:t>Roles of the </a:t>
                      </a:r>
                      <a:r>
                        <a:rPr lang="en-US" sz="1000" b="1" dirty="0" smtClean="0">
                          <a:solidFill>
                            <a:srgbClr val="000000"/>
                          </a:solidFill>
                          <a:latin typeface="Arial"/>
                          <a:ea typeface="Times New Roman"/>
                          <a:cs typeface="Times New Roman"/>
                        </a:rPr>
                        <a:t>Grantee</a:t>
                      </a:r>
                      <a:r>
                        <a:rPr lang="en-US" sz="1000" b="1" dirty="0">
                          <a:solidFill>
                            <a:srgbClr val="000000"/>
                          </a:solidFill>
                          <a:latin typeface="Arial"/>
                          <a:ea typeface="Times New Roman"/>
                          <a:cs typeface="Times New Roman"/>
                        </a:rPr>
                        <a:t>, and Planning Council </a:t>
                      </a:r>
                      <a:endParaRPr lang="en-US" sz="1100" dirty="0">
                        <a:latin typeface="Calibri"/>
                        <a:ea typeface="Calibri"/>
                        <a:cs typeface="Times New Roman"/>
                      </a:endParaRPr>
                    </a:p>
                  </a:txBody>
                  <a:tcPr marL="25973" marR="25973" marT="28575" marB="28575" anchor="ctr"/>
                </a:tc>
                <a:tc hMerge="1">
                  <a:txBody>
                    <a:bodyPr/>
                    <a:lstStyle/>
                    <a:p>
                      <a:endParaRPr lang="en-US"/>
                    </a:p>
                  </a:txBody>
                  <a:tcPr/>
                </a:tc>
                <a:tc hMerge="1">
                  <a:txBody>
                    <a:bodyPr/>
                    <a:lstStyle/>
                    <a:p>
                      <a:endParaRPr lang="en-US"/>
                    </a:p>
                  </a:txBody>
                  <a:tcPr/>
                </a:tc>
              </a:tr>
              <a:tr h="271609">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Role/Task</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dirty="0" smtClean="0">
                          <a:solidFill>
                            <a:srgbClr val="000000"/>
                          </a:solidFill>
                          <a:latin typeface="Arial"/>
                          <a:ea typeface="Times New Roman"/>
                          <a:cs typeface="Times New Roman"/>
                        </a:rPr>
                        <a:t>Grantee</a:t>
                      </a:r>
                      <a:endParaRPr lang="en-US" sz="1100" dirty="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Planning Council </a:t>
                      </a:r>
                      <a:endParaRPr lang="en-US" sz="1100">
                        <a:latin typeface="Calibri"/>
                        <a:ea typeface="Calibri"/>
                        <a:cs typeface="Times New Roman"/>
                      </a:endParaRPr>
                    </a:p>
                  </a:txBody>
                  <a:tcPr marL="25973" marR="25973" marT="28575" marB="28575" anchor="ctr"/>
                </a:tc>
              </a:tr>
              <a:tr h="271609">
                <a:tc>
                  <a:txBody>
                    <a:bodyPr/>
                    <a:lstStyle/>
                    <a:p>
                      <a:pPr marL="0" marR="0" algn="l">
                        <a:lnSpc>
                          <a:spcPct val="115000"/>
                        </a:lnSpc>
                        <a:spcBef>
                          <a:spcPts val="0"/>
                        </a:spcBef>
                        <a:spcAft>
                          <a:spcPts val="0"/>
                        </a:spcAft>
                      </a:pPr>
                      <a:r>
                        <a:rPr lang="en-US" sz="1000" b="1" dirty="0">
                          <a:solidFill>
                            <a:srgbClr val="000000"/>
                          </a:solidFill>
                          <a:latin typeface="Arial"/>
                          <a:ea typeface="Times New Roman"/>
                          <a:cs typeface="Times New Roman"/>
                        </a:rPr>
                        <a:t>Needs Assessment </a:t>
                      </a:r>
                      <a:endParaRPr lang="en-US" sz="1100" dirty="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X</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X</a:t>
                      </a:r>
                      <a:endParaRPr lang="en-US" sz="1100">
                        <a:latin typeface="Calibri"/>
                        <a:ea typeface="Calibri"/>
                        <a:cs typeface="Times New Roman"/>
                      </a:endParaRPr>
                    </a:p>
                  </a:txBody>
                  <a:tcPr marL="25973" marR="25973" marT="28575" marB="28575" anchor="ctr"/>
                </a:tc>
              </a:tr>
              <a:tr h="271609">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Comprehensive Planning </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X</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X</a:t>
                      </a:r>
                      <a:endParaRPr lang="en-US" sz="1100">
                        <a:latin typeface="Calibri"/>
                        <a:ea typeface="Calibri"/>
                        <a:cs typeface="Times New Roman"/>
                      </a:endParaRPr>
                    </a:p>
                  </a:txBody>
                  <a:tcPr marL="25973" marR="25973" marT="28575" marB="28575" anchor="ctr"/>
                </a:tc>
              </a:tr>
              <a:tr h="271609">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Priority Setting </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a:solidFill>
                            <a:srgbClr val="000000"/>
                          </a:solidFill>
                          <a:latin typeface="Arial"/>
                          <a:ea typeface="Times New Roman"/>
                          <a:cs typeface="Times New Roman"/>
                        </a:rPr>
                        <a:t> </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X</a:t>
                      </a:r>
                      <a:endParaRPr lang="en-US" sz="1100">
                        <a:latin typeface="Calibri"/>
                        <a:ea typeface="Calibri"/>
                        <a:cs typeface="Times New Roman"/>
                      </a:endParaRPr>
                    </a:p>
                  </a:txBody>
                  <a:tcPr marL="25973" marR="25973" marT="28575" marB="28575" anchor="ctr"/>
                </a:tc>
              </a:tr>
              <a:tr h="271609">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Directives</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a:solidFill>
                            <a:srgbClr val="000000"/>
                          </a:solidFill>
                          <a:latin typeface="Arial"/>
                          <a:ea typeface="Times New Roman"/>
                          <a:cs typeface="Times New Roman"/>
                        </a:rPr>
                        <a:t> </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X</a:t>
                      </a:r>
                      <a:endParaRPr lang="en-US" sz="1100">
                        <a:latin typeface="Calibri"/>
                        <a:ea typeface="Calibri"/>
                        <a:cs typeface="Times New Roman"/>
                      </a:endParaRPr>
                    </a:p>
                  </a:txBody>
                  <a:tcPr marL="25973" marR="25973" marT="28575" marB="28575" anchor="ctr"/>
                </a:tc>
              </a:tr>
              <a:tr h="271609">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Resource Allocation </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a:solidFill>
                            <a:srgbClr val="000000"/>
                          </a:solidFill>
                          <a:latin typeface="Arial"/>
                          <a:ea typeface="Times New Roman"/>
                          <a:cs typeface="Times New Roman"/>
                        </a:rPr>
                        <a:t> </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X</a:t>
                      </a:r>
                      <a:endParaRPr lang="en-US" sz="1100">
                        <a:latin typeface="Calibri"/>
                        <a:ea typeface="Calibri"/>
                        <a:cs typeface="Times New Roman"/>
                      </a:endParaRPr>
                    </a:p>
                  </a:txBody>
                  <a:tcPr marL="25973" marR="25973" marT="28575" marB="28575" anchor="ctr"/>
                </a:tc>
              </a:tr>
              <a:tr h="271609">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Coordination of Services</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dirty="0">
                          <a:solidFill>
                            <a:srgbClr val="000000"/>
                          </a:solidFill>
                          <a:latin typeface="Arial"/>
                          <a:ea typeface="Times New Roman"/>
                          <a:cs typeface="Times New Roman"/>
                        </a:rPr>
                        <a:t>X</a:t>
                      </a:r>
                      <a:endParaRPr lang="en-US" sz="1100" dirty="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X</a:t>
                      </a:r>
                      <a:endParaRPr lang="en-US" sz="1100">
                        <a:latin typeface="Calibri"/>
                        <a:ea typeface="Calibri"/>
                        <a:cs typeface="Times New Roman"/>
                      </a:endParaRPr>
                    </a:p>
                  </a:txBody>
                  <a:tcPr marL="25973" marR="25973" marT="28575" marB="28575" anchor="ctr"/>
                </a:tc>
              </a:tr>
              <a:tr h="278195">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Procurement</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dirty="0">
                          <a:solidFill>
                            <a:srgbClr val="000000"/>
                          </a:solidFill>
                          <a:latin typeface="Arial"/>
                          <a:ea typeface="Times New Roman"/>
                          <a:cs typeface="Times New Roman"/>
                        </a:rPr>
                        <a:t>X</a:t>
                      </a:r>
                      <a:endParaRPr lang="en-US" sz="1100" dirty="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a:solidFill>
                            <a:srgbClr val="000000"/>
                          </a:solidFill>
                          <a:latin typeface="Arial"/>
                          <a:ea typeface="Times New Roman"/>
                          <a:cs typeface="Times New Roman"/>
                        </a:rPr>
                        <a:t> </a:t>
                      </a:r>
                      <a:endParaRPr lang="en-US" sz="1100">
                        <a:latin typeface="Calibri"/>
                        <a:ea typeface="Calibri"/>
                        <a:cs typeface="Times New Roman"/>
                      </a:endParaRPr>
                    </a:p>
                  </a:txBody>
                  <a:tcPr marL="25973" marR="25973" marT="28575" marB="28575" anchor="ctr"/>
                </a:tc>
              </a:tr>
              <a:tr h="271609">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Contract Monitoring </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X</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a:solidFill>
                            <a:srgbClr val="000000"/>
                          </a:solidFill>
                          <a:latin typeface="Arial"/>
                          <a:ea typeface="Times New Roman"/>
                          <a:cs typeface="Times New Roman"/>
                        </a:rPr>
                        <a:t> </a:t>
                      </a:r>
                      <a:endParaRPr lang="en-US" sz="1100">
                        <a:latin typeface="Calibri"/>
                        <a:ea typeface="Calibri"/>
                        <a:cs typeface="Times New Roman"/>
                      </a:endParaRPr>
                    </a:p>
                  </a:txBody>
                  <a:tcPr marL="25973" marR="25973" marT="28575" marB="28575" anchor="ctr"/>
                </a:tc>
              </a:tr>
              <a:tr h="404025">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Clinical Quality Management </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X</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X</a:t>
                      </a:r>
                      <a:r>
                        <a:rPr lang="en-US" sz="1000">
                          <a:solidFill>
                            <a:srgbClr val="000000"/>
                          </a:solidFill>
                          <a:latin typeface="Arial"/>
                          <a:ea typeface="Times New Roman"/>
                          <a:cs typeface="Times New Roman"/>
                        </a:rPr>
                        <a:t> </a:t>
                      </a:r>
                      <a:br>
                        <a:rPr lang="en-US" sz="1000">
                          <a:solidFill>
                            <a:srgbClr val="000000"/>
                          </a:solidFill>
                          <a:latin typeface="Arial"/>
                          <a:ea typeface="Times New Roman"/>
                          <a:cs typeface="Times New Roman"/>
                        </a:rPr>
                      </a:br>
                      <a:r>
                        <a:rPr lang="en-US" sz="1000">
                          <a:solidFill>
                            <a:srgbClr val="000000"/>
                          </a:solidFill>
                          <a:latin typeface="Arial"/>
                          <a:ea typeface="Times New Roman"/>
                          <a:cs typeface="Times New Roman"/>
                        </a:rPr>
                        <a:t>(Standards of Care) </a:t>
                      </a:r>
                      <a:endParaRPr lang="en-US" sz="1100">
                        <a:latin typeface="Calibri"/>
                        <a:ea typeface="Calibri"/>
                        <a:cs typeface="Times New Roman"/>
                      </a:endParaRPr>
                    </a:p>
                  </a:txBody>
                  <a:tcPr marL="25973" marR="25973" marT="28575" marB="28575" anchor="ctr"/>
                </a:tc>
              </a:tr>
              <a:tr h="404025">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Cost-Effectiveness and Outcomes Evaluation </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X</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X</a:t>
                      </a:r>
                      <a:r>
                        <a:rPr lang="en-US" sz="1000">
                          <a:solidFill>
                            <a:srgbClr val="000000"/>
                          </a:solidFill>
                          <a:latin typeface="Arial"/>
                          <a:ea typeface="Times New Roman"/>
                          <a:cs typeface="Times New Roman"/>
                        </a:rPr>
                        <a:t> </a:t>
                      </a:r>
                      <a:endParaRPr lang="en-US" sz="1100">
                        <a:latin typeface="Calibri"/>
                        <a:ea typeface="Calibri"/>
                        <a:cs typeface="Times New Roman"/>
                      </a:endParaRPr>
                    </a:p>
                  </a:txBody>
                  <a:tcPr marL="25973" marR="25973" marT="28575" marB="28575" anchor="ctr"/>
                </a:tc>
              </a:tr>
              <a:tr h="322486">
                <a:tc>
                  <a:txBody>
                    <a:bodyPr/>
                    <a:lstStyle/>
                    <a:p>
                      <a:pPr marL="0" marR="0" algn="l">
                        <a:lnSpc>
                          <a:spcPct val="115000"/>
                        </a:lnSpc>
                        <a:spcBef>
                          <a:spcPts val="0"/>
                        </a:spcBef>
                        <a:spcAft>
                          <a:spcPts val="0"/>
                        </a:spcAft>
                      </a:pPr>
                      <a:r>
                        <a:rPr lang="en-US" sz="1000" b="1">
                          <a:solidFill>
                            <a:srgbClr val="000000"/>
                          </a:solidFill>
                          <a:latin typeface="Arial"/>
                          <a:ea typeface="Times New Roman"/>
                          <a:cs typeface="Times New Roman"/>
                        </a:rPr>
                        <a:t>Assessment of the Efficiency of the Administrative Mechanism</a:t>
                      </a:r>
                      <a:endParaRPr lang="en-US" sz="110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dirty="0">
                          <a:solidFill>
                            <a:srgbClr val="000000"/>
                          </a:solidFill>
                          <a:latin typeface="Arial"/>
                          <a:ea typeface="Times New Roman"/>
                          <a:cs typeface="Times New Roman"/>
                        </a:rPr>
                        <a:t> </a:t>
                      </a:r>
                      <a:endParaRPr lang="en-US" sz="1100" dirty="0">
                        <a:latin typeface="Calibri"/>
                        <a:ea typeface="Calibri"/>
                        <a:cs typeface="Times New Roman"/>
                      </a:endParaRPr>
                    </a:p>
                  </a:txBody>
                  <a:tcPr marL="25973" marR="25973" marT="28575" marB="28575" anchor="ctr"/>
                </a:tc>
                <a:tc>
                  <a:txBody>
                    <a:bodyPr/>
                    <a:lstStyle/>
                    <a:p>
                      <a:pPr marL="0" marR="0" algn="l">
                        <a:lnSpc>
                          <a:spcPct val="115000"/>
                        </a:lnSpc>
                        <a:spcBef>
                          <a:spcPts val="0"/>
                        </a:spcBef>
                        <a:spcAft>
                          <a:spcPts val="0"/>
                        </a:spcAft>
                      </a:pPr>
                      <a:r>
                        <a:rPr lang="en-US" sz="1000" b="1" dirty="0">
                          <a:solidFill>
                            <a:srgbClr val="000000"/>
                          </a:solidFill>
                          <a:latin typeface="Arial"/>
                          <a:ea typeface="Times New Roman"/>
                          <a:cs typeface="Times New Roman"/>
                        </a:rPr>
                        <a:t>X</a:t>
                      </a:r>
                      <a:endParaRPr lang="en-US" sz="1100" dirty="0">
                        <a:latin typeface="Calibri"/>
                        <a:ea typeface="Calibri"/>
                        <a:cs typeface="Times New Roman"/>
                      </a:endParaRPr>
                    </a:p>
                  </a:txBody>
                  <a:tcPr marL="25973" marR="25973" marT="28575" marB="28575" anchor="ctr"/>
                </a:tc>
              </a:tr>
            </a:tbl>
          </a:graphicData>
        </a:graphic>
      </p:graphicFrame>
      <p:pic>
        <p:nvPicPr>
          <p:cNvPr id="7" name="Picture 6" descr="header_r1_c3_f2.gif"/>
          <p:cNvPicPr>
            <a:picLocks noChangeAspect="1"/>
          </p:cNvPicPr>
          <p:nvPr/>
        </p:nvPicPr>
        <p:blipFill>
          <a:blip r:embed="rId3" cstate="print"/>
          <a:stretch>
            <a:fillRect/>
          </a:stretch>
        </p:blipFill>
        <p:spPr>
          <a:xfrm>
            <a:off x="4495800" y="5410200"/>
            <a:ext cx="3071166" cy="46672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447800"/>
            <a:ext cx="8229600" cy="4525963"/>
          </a:xfrm>
        </p:spPr>
        <p:txBody>
          <a:bodyPr>
            <a:normAutofit lnSpcReduction="10000"/>
          </a:bodyPr>
          <a:lstStyle/>
          <a:p>
            <a:pPr algn="ctr">
              <a:buNone/>
            </a:pPr>
            <a:endParaRPr lang="en-US" dirty="0" smtClean="0"/>
          </a:p>
          <a:p>
            <a:pPr algn="ctr">
              <a:buNone/>
            </a:pPr>
            <a:r>
              <a:rPr lang="en-US" dirty="0" smtClean="0"/>
              <a:t>Legislative Authority</a:t>
            </a:r>
          </a:p>
          <a:p>
            <a:r>
              <a:rPr lang="en-US" dirty="0" smtClean="0"/>
              <a:t>Prioritize Service Categories</a:t>
            </a:r>
          </a:p>
          <a:p>
            <a:r>
              <a:rPr lang="en-US" dirty="0" smtClean="0"/>
              <a:t>Set Ryan White Category Funding Allocations</a:t>
            </a:r>
          </a:p>
          <a:p>
            <a:r>
              <a:rPr lang="en-US" dirty="0" smtClean="0"/>
              <a:t>Provide guidance and directives to Grantee</a:t>
            </a:r>
          </a:p>
          <a:p>
            <a:endParaRPr lang="en-US" dirty="0" smtClean="0"/>
          </a:p>
          <a:p>
            <a:pPr algn="ctr">
              <a:buNone/>
            </a:pPr>
            <a:r>
              <a:rPr lang="en-US" dirty="0" smtClean="0"/>
              <a:t>Advisory Authority</a:t>
            </a:r>
          </a:p>
          <a:p>
            <a:r>
              <a:rPr lang="en-US" dirty="0" smtClean="0"/>
              <a:t>In 2008, the Planning Council was granted advisory authority over prioritization of San Francisco General Funds service categories</a:t>
            </a:r>
          </a:p>
          <a:p>
            <a:endParaRPr lang="en-US" dirty="0"/>
          </a:p>
        </p:txBody>
      </p:sp>
      <p:sp>
        <p:nvSpPr>
          <p:cNvPr id="5" name="Title 4"/>
          <p:cNvSpPr>
            <a:spLocks noGrp="1"/>
          </p:cNvSpPr>
          <p:nvPr>
            <p:ph type="title"/>
          </p:nvPr>
        </p:nvSpPr>
        <p:spPr/>
        <p:txBody>
          <a:bodyPr>
            <a:normAutofit fontScale="90000"/>
          </a:bodyPr>
          <a:lstStyle/>
          <a:p>
            <a:pPr algn="ctr"/>
            <a:r>
              <a:rPr lang="en-US" dirty="0" smtClean="0"/>
              <a:t>Summary of Planning Council Authority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143000"/>
            <a:ext cx="8229600" cy="4864291"/>
          </a:xfrm>
        </p:spPr>
        <p:txBody>
          <a:bodyPr>
            <a:normAutofit fontScale="62500" lnSpcReduction="20000"/>
          </a:bodyPr>
          <a:lstStyle/>
          <a:p>
            <a:pPr marL="624078" indent="-514350">
              <a:buNone/>
            </a:pPr>
            <a:r>
              <a:rPr lang="en-US" sz="3300" dirty="0" smtClean="0"/>
              <a:t>	</a:t>
            </a:r>
          </a:p>
          <a:p>
            <a:pPr marL="624078" indent="-514350">
              <a:buNone/>
            </a:pPr>
            <a:r>
              <a:rPr lang="en-US" sz="3300" dirty="0" smtClean="0"/>
              <a:t>	The Ryan White HIV/AIDS Program (previously known as the Ryan White CARE Act) is a Federal program that funds services for people living with HIV\AIDS (PLWHA). Ryan White services are for those who cannot pay for the care they need. Ryan White helps cities, States, and other areas pay for the costs of HIV/AIDS care. </a:t>
            </a:r>
            <a:br>
              <a:rPr lang="en-US" sz="3300" dirty="0" smtClean="0"/>
            </a:br>
            <a:r>
              <a:rPr lang="en-US" sz="3300" dirty="0" smtClean="0"/>
              <a:t/>
            </a:r>
            <a:br>
              <a:rPr lang="en-US" sz="3300" dirty="0" smtClean="0"/>
            </a:br>
            <a:r>
              <a:rPr lang="en-US" sz="3300" dirty="0" smtClean="0"/>
              <a:t>The Ryan White legislation is called the Ryan White Treatment Modernization Act of 2006. The legislation was first passed in 1990 as the Ryan White CARE Act. The 2006 law is the third time that Ryan White programs have been reauthorized as Federal legislation since its initial enactment. </a:t>
            </a:r>
          </a:p>
          <a:p>
            <a:pPr>
              <a:buNone/>
            </a:pPr>
            <a:endParaRPr lang="en-US" sz="3300" dirty="0" smtClean="0"/>
          </a:p>
          <a:p>
            <a:pPr lvl="1">
              <a:buNone/>
            </a:pPr>
            <a:r>
              <a:rPr lang="en-US" sz="3300" dirty="0" smtClean="0"/>
              <a:t>	</a:t>
            </a:r>
          </a:p>
          <a:p>
            <a:pPr>
              <a:buNone/>
            </a:pPr>
            <a:endParaRPr lang="en-US" dirty="0"/>
          </a:p>
        </p:txBody>
      </p:sp>
      <p:sp>
        <p:nvSpPr>
          <p:cNvPr id="5" name="Title 4"/>
          <p:cNvSpPr>
            <a:spLocks noGrp="1"/>
          </p:cNvSpPr>
          <p:nvPr>
            <p:ph type="title"/>
          </p:nvPr>
        </p:nvSpPr>
        <p:spPr>
          <a:xfrm>
            <a:off x="457200" y="304800"/>
            <a:ext cx="6781800" cy="838200"/>
          </a:xfrm>
        </p:spPr>
        <p:txBody>
          <a:bodyPr>
            <a:normAutofit fontScale="90000"/>
          </a:bodyPr>
          <a:lstStyle/>
          <a:p>
            <a:r>
              <a:rPr lang="en-US" dirty="0" smtClean="0"/>
              <a:t>The Ryan White Legislation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25963"/>
          </a:xfrm>
        </p:spPr>
        <p:txBody>
          <a:bodyPr>
            <a:normAutofit fontScale="85000" lnSpcReduction="20000"/>
          </a:bodyPr>
          <a:lstStyle/>
          <a:p>
            <a:pPr>
              <a:buNone/>
            </a:pPr>
            <a:r>
              <a:rPr lang="en-US" dirty="0" smtClean="0"/>
              <a:t>	The primary goal of Ryan White programs is to get PLWHA into care early and help them stay there and remain healthy.</a:t>
            </a:r>
          </a:p>
          <a:p>
            <a:pPr>
              <a:buNone/>
            </a:pPr>
            <a:r>
              <a:rPr lang="en-US" dirty="0" smtClean="0"/>
              <a:t>	</a:t>
            </a:r>
          </a:p>
          <a:p>
            <a:pPr>
              <a:buNone/>
            </a:pPr>
            <a:r>
              <a:rPr lang="en-US" dirty="0" smtClean="0"/>
              <a:t>	Ryan White Programs are administered by the Health Services Resources Administration (agency of HHS)</a:t>
            </a:r>
          </a:p>
          <a:p>
            <a:pPr>
              <a:buNone/>
            </a:pPr>
            <a:endParaRPr lang="en-US" dirty="0" smtClean="0"/>
          </a:p>
          <a:p>
            <a:pPr>
              <a:buNone/>
            </a:pPr>
            <a:r>
              <a:rPr lang="en-US" dirty="0" smtClean="0"/>
              <a:t>	Ryan White is considered the “payer of last resort”</a:t>
            </a:r>
            <a:br>
              <a:rPr lang="en-US" dirty="0" smtClean="0"/>
            </a:br>
            <a:r>
              <a:rPr lang="en-US" dirty="0" smtClean="0"/>
              <a:t/>
            </a:r>
            <a:br>
              <a:rPr lang="en-US" dirty="0" smtClean="0"/>
            </a:br>
            <a:r>
              <a:rPr lang="en-US" dirty="0" smtClean="0"/>
              <a:t>Most Ryan White funds are grants awarded to local and State areas to address the needs of PLWHA. Many decisions about how to use the money are made by local planning councils and State planning groups, who work as partners with their governments.</a:t>
            </a:r>
            <a:endParaRPr lang="en-US" dirty="0"/>
          </a:p>
        </p:txBody>
      </p:sp>
      <p:sp>
        <p:nvSpPr>
          <p:cNvPr id="3" name="Title 2"/>
          <p:cNvSpPr>
            <a:spLocks noGrp="1"/>
          </p:cNvSpPr>
          <p:nvPr>
            <p:ph type="title"/>
          </p:nvPr>
        </p:nvSpPr>
        <p:spPr/>
        <p:txBody>
          <a:bodyPr/>
          <a:lstStyle/>
          <a:p>
            <a:r>
              <a:rPr lang="en-US" dirty="0" smtClean="0"/>
              <a:t>The Ryan White Legislation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25963"/>
          </a:xfrm>
        </p:spPr>
        <p:txBody>
          <a:bodyPr>
            <a:noAutofit/>
          </a:bodyPr>
          <a:lstStyle/>
          <a:p>
            <a:r>
              <a:rPr lang="en-US" sz="1800" dirty="0" smtClean="0"/>
              <a:t>Planning Councils have been required  for Part A (formerly Title I) under federal law since the passage of the Ryan White CARE Act in 1990 for Part A jurisdictions</a:t>
            </a:r>
          </a:p>
          <a:p>
            <a:r>
              <a:rPr lang="en-US" sz="1800" dirty="0" smtClean="0"/>
              <a:t>Part A areas are local jurisdictions hardest hit by the epidemic These jurisdictions are referred to as Eligible Metropolitan Areas (EMAs) or Transitional Grant Areas (TGAs)</a:t>
            </a:r>
          </a:p>
          <a:p>
            <a:r>
              <a:rPr lang="en-US" sz="1800" dirty="0" smtClean="0"/>
              <a:t>EMAs are metropolitan areas with at least 2,000 new cases of AIDS reported in the past five years and at least 3,000 cumulative living cases of AIDS as of the most recent calendar year. There are 22 EMAs- San Francisco is an EMA.</a:t>
            </a:r>
          </a:p>
          <a:p>
            <a:r>
              <a:rPr lang="en-US" sz="1800" dirty="0" smtClean="0"/>
              <a:t>TGAs are metropolitan areas with between 1,000 and 1,999 new cases of AIDS reported in the past five years and at least 1,500 cumulative living cases of AIDS as of the most recent calendar year. There are 34 TGAs </a:t>
            </a:r>
          </a:p>
          <a:p>
            <a:r>
              <a:rPr lang="en-US" sz="1800" dirty="0" smtClean="0"/>
              <a:t>The San Francisco EMA has existed since the beginning of the Ryan White programs and includes San Francisco, San Mateo and Marin Counties</a:t>
            </a:r>
          </a:p>
        </p:txBody>
      </p:sp>
      <p:sp>
        <p:nvSpPr>
          <p:cNvPr id="3" name="Title 2"/>
          <p:cNvSpPr>
            <a:spLocks noGrp="1"/>
          </p:cNvSpPr>
          <p:nvPr>
            <p:ph type="title"/>
          </p:nvPr>
        </p:nvSpPr>
        <p:spPr>
          <a:xfrm>
            <a:off x="457200" y="274638"/>
            <a:ext cx="8229600" cy="715962"/>
          </a:xfrm>
        </p:spPr>
        <p:txBody>
          <a:bodyPr>
            <a:noAutofit/>
          </a:bodyPr>
          <a:lstStyle/>
          <a:p>
            <a:r>
              <a:rPr lang="en-US" sz="3200" dirty="0" smtClean="0"/>
              <a:t>Ryan White Part A and Planning Councils</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33 percent of the planning council members must be PLWHA who receive Part A services and are “unaffiliated.” This refers to consumers who do not have a conflict of interest, meaning they are not staff, consultants, or Board members of Part A-funded agencies. </a:t>
            </a:r>
          </a:p>
          <a:p>
            <a:r>
              <a:rPr lang="en-US" dirty="0" smtClean="0"/>
              <a:t>The legislation requires that Planning Council demographics reflect the local epidemic’s demographics</a:t>
            </a:r>
            <a:endParaRPr lang="en-US" dirty="0"/>
          </a:p>
        </p:txBody>
      </p:sp>
      <p:sp>
        <p:nvSpPr>
          <p:cNvPr id="3" name="Title 2"/>
          <p:cNvSpPr>
            <a:spLocks noGrp="1"/>
          </p:cNvSpPr>
          <p:nvPr>
            <p:ph type="title"/>
          </p:nvPr>
        </p:nvSpPr>
        <p:spPr/>
        <p:txBody>
          <a:bodyPr>
            <a:normAutofit/>
          </a:bodyPr>
          <a:lstStyle/>
          <a:p>
            <a:r>
              <a:rPr lang="en-US" dirty="0" smtClean="0"/>
              <a:t>Planning Council Membership</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229600" cy="4525963"/>
          </a:xfrm>
        </p:spPr>
        <p:txBody>
          <a:bodyPr>
            <a:noAutofit/>
          </a:bodyPr>
          <a:lstStyle/>
          <a:p>
            <a:pPr marL="452628" indent="-342900">
              <a:buFont typeface="Wingdings" pitchFamily="2" charset="2"/>
              <a:buChar char="Ø"/>
            </a:pPr>
            <a:r>
              <a:rPr lang="en-US" sz="1400" dirty="0" smtClean="0"/>
              <a:t>Health-care providers, including federally qualified health centers </a:t>
            </a:r>
          </a:p>
          <a:p>
            <a:r>
              <a:rPr lang="en-US" sz="1400" dirty="0" smtClean="0"/>
              <a:t>Community-based organizations serving affected populations and AIDS service organizations </a:t>
            </a:r>
          </a:p>
          <a:p>
            <a:r>
              <a:rPr lang="en-US" sz="1400" dirty="0" smtClean="0"/>
              <a:t>Social service providers (including housing and homeless-services providers) </a:t>
            </a:r>
          </a:p>
          <a:p>
            <a:r>
              <a:rPr lang="en-US" sz="1400" dirty="0" smtClean="0"/>
              <a:t>Mental health providers </a:t>
            </a:r>
          </a:p>
          <a:p>
            <a:r>
              <a:rPr lang="en-US" sz="1400" dirty="0" smtClean="0"/>
              <a:t>Substance abuse providers </a:t>
            </a:r>
          </a:p>
          <a:p>
            <a:r>
              <a:rPr lang="en-US" sz="1400" dirty="0" smtClean="0"/>
              <a:t>Local public health agencies </a:t>
            </a:r>
          </a:p>
          <a:p>
            <a:r>
              <a:rPr lang="en-US" sz="1400" dirty="0" smtClean="0"/>
              <a:t>Hospital planning agencies or health-care planning agencies </a:t>
            </a:r>
          </a:p>
          <a:p>
            <a:r>
              <a:rPr lang="en-US" sz="1400" dirty="0" smtClean="0"/>
              <a:t>Affected communities, including individuals with HIV disease or AIDS, members of a Federally recognized Indian tribe as represented in the population, individuals co-infected with hepatitis B or C, and historically underserved groups and subpopulations </a:t>
            </a:r>
          </a:p>
          <a:p>
            <a:r>
              <a:rPr lang="en-US" sz="1400" dirty="0" smtClean="0"/>
              <a:t>Non-elected community leaders </a:t>
            </a:r>
          </a:p>
          <a:p>
            <a:r>
              <a:rPr lang="en-US" sz="1400" dirty="0" smtClean="0"/>
              <a:t>State Medicaid agency </a:t>
            </a:r>
          </a:p>
          <a:p>
            <a:r>
              <a:rPr lang="en-US" sz="1400" dirty="0" smtClean="0"/>
              <a:t>State agency administering the Part B program </a:t>
            </a:r>
          </a:p>
          <a:p>
            <a:r>
              <a:rPr lang="en-US" sz="1400" dirty="0" smtClean="0"/>
              <a:t>Ryan White grantees under Part C and Part D (If there is no Part D grantee in the EMA or TGA, representatives of organizations in the EMA or TGA with a history of serving children, youth, and families living with HIV) </a:t>
            </a:r>
          </a:p>
          <a:p>
            <a:r>
              <a:rPr lang="en-US" sz="1400" dirty="0" smtClean="0"/>
              <a:t>Grantees under other Federal HIV programs (including HIV prevention programs) </a:t>
            </a:r>
          </a:p>
          <a:p>
            <a:r>
              <a:rPr lang="en-US" sz="1400" dirty="0" smtClean="0"/>
              <a:t>Formerly incarcerated PLWHA or their representatives </a:t>
            </a:r>
          </a:p>
          <a:p>
            <a:pPr>
              <a:buNone/>
            </a:pPr>
            <a:endParaRPr lang="en-US" sz="1600" dirty="0"/>
          </a:p>
        </p:txBody>
      </p:sp>
      <p:sp>
        <p:nvSpPr>
          <p:cNvPr id="3" name="Title 2"/>
          <p:cNvSpPr>
            <a:spLocks noGrp="1"/>
          </p:cNvSpPr>
          <p:nvPr>
            <p:ph type="title"/>
          </p:nvPr>
        </p:nvSpPr>
        <p:spPr/>
        <p:txBody>
          <a:bodyPr>
            <a:normAutofit/>
          </a:bodyPr>
          <a:lstStyle/>
          <a:p>
            <a:r>
              <a:rPr lang="en-US" sz="2000" dirty="0" smtClean="0"/>
              <a:t>Additional Required Categories of Membership</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Currently 35 member (maximum is 40)</a:t>
            </a:r>
          </a:p>
          <a:p>
            <a:r>
              <a:rPr lang="en-US" sz="2000" dirty="0" smtClean="0"/>
              <a:t>3 Council Co-Chairs and must include a female (or female identified person), a person of color, and an HIV+ consumer of services</a:t>
            </a:r>
          </a:p>
          <a:p>
            <a:r>
              <a:rPr lang="en-US" sz="2000" dirty="0" smtClean="0"/>
              <a:t>Committees- Steering, Community and Minority Affairs, Government and Provider Affairs, Membership, Points of Integration (joint with HPPC)</a:t>
            </a:r>
          </a:p>
          <a:p>
            <a:r>
              <a:rPr lang="en-US" sz="2000" dirty="0" smtClean="0"/>
              <a:t>Workgroup- Joint Workgroup on HIV and Aging (with the San Francisco Long Term Care Coordinating Council</a:t>
            </a:r>
          </a:p>
          <a:p>
            <a:r>
              <a:rPr lang="en-US" sz="2000" dirty="0" smtClean="0"/>
              <a:t>The Council oversees the work of the Consumer Advocacy Project</a:t>
            </a:r>
          </a:p>
          <a:p>
            <a:r>
              <a:rPr lang="en-US" sz="2000" dirty="0" smtClean="0"/>
              <a:t>The Planning Council’s work is supported by the Council Support staff – 4.66 FTE (including Consumer Advocate)</a:t>
            </a:r>
          </a:p>
        </p:txBody>
      </p:sp>
      <p:sp>
        <p:nvSpPr>
          <p:cNvPr id="3" name="Title 2"/>
          <p:cNvSpPr>
            <a:spLocks noGrp="1"/>
          </p:cNvSpPr>
          <p:nvPr>
            <p:ph type="title"/>
          </p:nvPr>
        </p:nvSpPr>
        <p:spPr/>
        <p:txBody>
          <a:bodyPr/>
          <a:lstStyle/>
          <a:p>
            <a:pPr marL="742950" indent="-742950" algn="ctr"/>
            <a:r>
              <a:rPr lang="en-US" dirty="0" smtClean="0"/>
              <a:t>Council at a Glance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sz="3600" dirty="0" smtClean="0"/>
              <a:t>The Part A planning council and the grantee have separate roles that are stated in the Ryan White legislation, but they also share some duties. The planning council and the grantee work together on identifying PLWHA needs (by conducting a needs assessment) and preparing a comprehensive plan (which is a long-term guide on how to meet those needs).  </a:t>
            </a:r>
          </a:p>
          <a:p>
            <a:r>
              <a:rPr lang="en-US" sz="3600" dirty="0" smtClean="0"/>
              <a:t>Both work together to make sure that other sources of funding work well with Ryan White funds and so that Ryan White is the “payer of last resort.” </a:t>
            </a:r>
          </a:p>
          <a:p>
            <a:r>
              <a:rPr lang="en-US" sz="3600" dirty="0" smtClean="0"/>
              <a:t>The planning council cannot do its job without the help of the grantee, and the grantee cannot do its job without the help of the planning council. Some of the responsibilities are identified clearly in the Ryan White legislation. Others must be decided locally. </a:t>
            </a:r>
            <a:endParaRPr lang="en-US" dirty="0"/>
          </a:p>
        </p:txBody>
      </p:sp>
      <p:sp>
        <p:nvSpPr>
          <p:cNvPr id="3" name="Title 2"/>
          <p:cNvSpPr>
            <a:spLocks noGrp="1"/>
          </p:cNvSpPr>
          <p:nvPr>
            <p:ph type="title"/>
          </p:nvPr>
        </p:nvSpPr>
        <p:spPr>
          <a:xfrm>
            <a:off x="457200" y="228600"/>
            <a:ext cx="8229600" cy="1143000"/>
          </a:xfrm>
        </p:spPr>
        <p:txBody>
          <a:bodyPr>
            <a:normAutofit/>
          </a:bodyPr>
          <a:lstStyle/>
          <a:p>
            <a:r>
              <a:rPr lang="en-US" sz="3200" dirty="0" smtClean="0"/>
              <a:t>Grantee (SF DPH) and Planning Council - Separate Roles and Mutual Goals</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The Council has legislative authority over Part A, Part B and Minority AIDS Initiative (MAI) funding for the San Francisco EMA</a:t>
            </a:r>
          </a:p>
          <a:p>
            <a:r>
              <a:rPr lang="en-US" dirty="0" smtClean="0"/>
              <a:t>The Council develops and implements policies and procedures for planning council operations </a:t>
            </a:r>
          </a:p>
          <a:p>
            <a:r>
              <a:rPr lang="en-US" dirty="0" smtClean="0"/>
              <a:t>The Council assesses consumer needs </a:t>
            </a:r>
          </a:p>
          <a:p>
            <a:r>
              <a:rPr lang="en-US" dirty="0" smtClean="0"/>
              <a:t>The Council and SF DPH (the Grantee) are responsible for  comprehensive planning </a:t>
            </a:r>
          </a:p>
          <a:p>
            <a:r>
              <a:rPr lang="en-US" dirty="0" smtClean="0"/>
              <a:t>The Council sets priorities and allocates resources to service categories, and provide guidance and directives to the grantee on how best to meet these priorities </a:t>
            </a:r>
          </a:p>
          <a:p>
            <a:r>
              <a:rPr lang="en-US" dirty="0" smtClean="0"/>
              <a:t>The Council helps to ensure coordination with other Ryan White services and other HIV-related services </a:t>
            </a:r>
          </a:p>
          <a:p>
            <a:r>
              <a:rPr lang="en-US" dirty="0" smtClean="0"/>
              <a:t>The Council assesses the administrative mechanism </a:t>
            </a:r>
          </a:p>
          <a:p>
            <a:endParaRPr lang="en-US" dirty="0"/>
          </a:p>
        </p:txBody>
      </p:sp>
      <p:sp>
        <p:nvSpPr>
          <p:cNvPr id="3" name="Title 2"/>
          <p:cNvSpPr>
            <a:spLocks noGrp="1"/>
          </p:cNvSpPr>
          <p:nvPr>
            <p:ph type="title"/>
          </p:nvPr>
        </p:nvSpPr>
        <p:spPr/>
        <p:txBody>
          <a:bodyPr>
            <a:normAutofit fontScale="90000"/>
          </a:bodyPr>
          <a:lstStyle/>
          <a:p>
            <a:pPr algn="ctr"/>
            <a:r>
              <a:rPr lang="en-US" dirty="0" smtClean="0"/>
              <a:t>Planning Council </a:t>
            </a:r>
            <a:br>
              <a:rPr lang="en-US" dirty="0" smtClean="0"/>
            </a:br>
            <a:r>
              <a:rPr lang="en-US" dirty="0" smtClean="0"/>
              <a:t>Roles and Responsibilities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176</TotalTime>
  <Words>834</Words>
  <Application>Microsoft Office PowerPoint</Application>
  <PresentationFormat>On-screen Show (4:3)</PresentationFormat>
  <Paragraphs>109</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San Francisco  HIV Health Services  Planning Council</vt:lpstr>
      <vt:lpstr>The Ryan White Legislation </vt:lpstr>
      <vt:lpstr>The Ryan White Legislation</vt:lpstr>
      <vt:lpstr>Ryan White Part A and Planning Councils</vt:lpstr>
      <vt:lpstr>Planning Council Membership</vt:lpstr>
      <vt:lpstr>Additional Required Categories of Membership</vt:lpstr>
      <vt:lpstr>Council at a Glance</vt:lpstr>
      <vt:lpstr>Grantee (SF DPH) and Planning Council - Separate Roles and Mutual Goals</vt:lpstr>
      <vt:lpstr>Planning Council  Roles and Responsibilities </vt:lpstr>
      <vt:lpstr>Roles of  Grantee (SF DPH) and Planning Council</vt:lpstr>
      <vt:lpstr>Summary of Planning Council Authority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Francisco  HIV Health Services  Planning Council</dc:title>
  <dc:creator>rallgaier</dc:creator>
  <cp:lastModifiedBy>tlee</cp:lastModifiedBy>
  <cp:revision>19</cp:revision>
  <dcterms:created xsi:type="dcterms:W3CDTF">2009-09-30T18:45:43Z</dcterms:created>
  <dcterms:modified xsi:type="dcterms:W3CDTF">2009-10-01T23:02:38Z</dcterms:modified>
</cp:coreProperties>
</file>